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4" r:id="rId2"/>
    <p:sldId id="256" r:id="rId3"/>
    <p:sldId id="275" r:id="rId4"/>
    <p:sldId id="257" r:id="rId5"/>
    <p:sldId id="262" r:id="rId6"/>
    <p:sldId id="259" r:id="rId7"/>
    <p:sldId id="268" r:id="rId8"/>
    <p:sldId id="260" r:id="rId9"/>
    <p:sldId id="270" r:id="rId10"/>
    <p:sldId id="261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9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sz="2000" b="1" cap="all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</a:t>
            </a:r>
            <a:r>
              <a:rPr lang="ru-RU" sz="2000" b="1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cap="all" baseline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посещаемости</a:t>
            </a:r>
          </a:p>
        </c:rich>
      </c:tx>
      <c:layout>
        <c:manualLayout>
          <c:xMode val="edge"/>
          <c:yMode val="edge"/>
          <c:x val="0.17463008530183727"/>
          <c:y val="1.56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читателей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понедельник</c:v>
                </c:pt>
                <c:pt idx="1">
                  <c:v>вторник</c:v>
                </c:pt>
                <c:pt idx="2">
                  <c:v>среда</c:v>
                </c:pt>
                <c:pt idx="3">
                  <c:v>четверг</c:v>
                </c:pt>
                <c:pt idx="4">
                  <c:v>пятница</c:v>
                </c:pt>
                <c:pt idx="5">
                  <c:v>суббота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35</c:v>
                </c:pt>
                <c:pt idx="1">
                  <c:v>17</c:v>
                </c:pt>
                <c:pt idx="2">
                  <c:v>25</c:v>
                </c:pt>
                <c:pt idx="3">
                  <c:v>25</c:v>
                </c:pt>
                <c:pt idx="4">
                  <c:v>38</c:v>
                </c:pt>
                <c:pt idx="5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63-4818-B9FA-D4B7DFFC191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97703791"/>
        <c:axId val="797693391"/>
      </c:lineChart>
      <c:catAx>
        <c:axId val="7977037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7693391"/>
        <c:crosses val="autoZero"/>
        <c:auto val="1"/>
        <c:lblAlgn val="ctr"/>
        <c:lblOffset val="100"/>
        <c:noMultiLvlLbl val="0"/>
      </c:catAx>
      <c:valAx>
        <c:axId val="7976933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97703791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2000" b="1" cap="all" baseline="0" dirty="0">
                <a:solidFill>
                  <a:srgbClr val="002060"/>
                </a:solidFill>
              </a:rPr>
              <a:t>количество</a:t>
            </a:r>
            <a:r>
              <a:rPr lang="ru-RU" sz="2000" cap="all" baseline="0" dirty="0">
                <a:solidFill>
                  <a:srgbClr val="002060"/>
                </a:solidFill>
              </a:rPr>
              <a:t> </a:t>
            </a:r>
            <a:r>
              <a:rPr lang="ru-RU" sz="2000" b="1" cap="all" baseline="0" dirty="0">
                <a:solidFill>
                  <a:srgbClr val="002060"/>
                </a:solidFill>
              </a:rPr>
              <a:t>книг</a:t>
            </a:r>
          </a:p>
        </c:rich>
      </c:tx>
      <c:layout>
        <c:manualLayout>
          <c:xMode val="edge"/>
          <c:yMode val="edge"/>
          <c:x val="0.2626735199766696"/>
          <c:y val="1.58730158730158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471797535724701"/>
          <c:y val="0.17696444194475686"/>
          <c:w val="0.69625218722659665"/>
          <c:h val="0.603757030371203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книг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Военное дело</c:v>
                </c:pt>
                <c:pt idx="1">
                  <c:v>Искусство</c:v>
                </c:pt>
                <c:pt idx="2">
                  <c:v>Детская </c:v>
                </c:pt>
                <c:pt idx="3">
                  <c:v>Поэзия</c:v>
                </c:pt>
                <c:pt idx="4">
                  <c:v>Техника</c:v>
                </c:pt>
                <c:pt idx="5">
                  <c:v>Фантастика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20</c:v>
                </c:pt>
                <c:pt idx="1">
                  <c:v>40</c:v>
                </c:pt>
                <c:pt idx="2">
                  <c:v>90</c:v>
                </c:pt>
                <c:pt idx="3">
                  <c:v>60</c:v>
                </c:pt>
                <c:pt idx="4">
                  <c:v>40</c:v>
                </c:pt>
                <c:pt idx="5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E2-4B1F-BA58-A94B04BF4A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2960256"/>
        <c:axId val="432959008"/>
      </c:barChart>
      <c:catAx>
        <c:axId val="432960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432959008"/>
        <c:crosses val="autoZero"/>
        <c:auto val="1"/>
        <c:lblAlgn val="ctr"/>
        <c:lblOffset val="100"/>
        <c:noMultiLvlLbl val="0"/>
      </c:catAx>
      <c:valAx>
        <c:axId val="432959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432960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aseline="0">
          <a:solidFill>
            <a:schemeClr val="tx1"/>
          </a:solidFill>
          <a:latin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F633546A-672C-4424-A797-8701CB5A3CA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EE56311B-0457-4F24-88DA-E40079EC55E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427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546A-672C-4424-A797-8701CB5A3CA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311B-0457-4F24-88DA-E40079EC5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0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546A-672C-4424-A797-8701CB5A3CA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311B-0457-4F24-88DA-E40079EC55E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855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546A-672C-4424-A797-8701CB5A3CA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311B-0457-4F24-88DA-E40079EC55E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816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546A-672C-4424-A797-8701CB5A3CA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311B-0457-4F24-88DA-E40079EC5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271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546A-672C-4424-A797-8701CB5A3CA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311B-0457-4F24-88DA-E40079EC55E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367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546A-672C-4424-A797-8701CB5A3CA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311B-0457-4F24-88DA-E40079EC55E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652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546A-672C-4424-A797-8701CB5A3CA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311B-0457-4F24-88DA-E40079EC55E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3699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546A-672C-4424-A797-8701CB5A3CA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311B-0457-4F24-88DA-E40079EC55E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431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546A-672C-4424-A797-8701CB5A3CA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311B-0457-4F24-88DA-E40079EC5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69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546A-672C-4424-A797-8701CB5A3CA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311B-0457-4F24-88DA-E40079EC55E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68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546A-672C-4424-A797-8701CB5A3CA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311B-0457-4F24-88DA-E40079EC5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496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546A-672C-4424-A797-8701CB5A3CA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311B-0457-4F24-88DA-E40079EC55E0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46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546A-672C-4424-A797-8701CB5A3CA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311B-0457-4F24-88DA-E40079EC55E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895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546A-672C-4424-A797-8701CB5A3CA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311B-0457-4F24-88DA-E40079EC5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605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546A-672C-4424-A797-8701CB5A3CA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311B-0457-4F24-88DA-E40079EC55E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44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3546A-672C-4424-A797-8701CB5A3CA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6311B-0457-4F24-88DA-E40079EC5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2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33546A-672C-4424-A797-8701CB5A3CAD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56311B-0457-4F24-88DA-E40079EC5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67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hkolaalgoritmuspexadubovoe-r31.gosweb.gosuslugi.ru/netcat_files/174/2929/Sbornik_zadach_po_formirovaniyu_matematicheskoy_gramotnosti_na_urokah_i_vo_vneurochnoy_deyatel_nosti_v_5_6_klassah.pdf" TargetMode="External"/><Relationship Id="rId2" Type="http://schemas.openxmlformats.org/officeDocument/2006/relationships/hyperlink" Target="https://imc-svg.ru/images/2022DOWNLOAD/Mat_gramotnost_6_kl_Posobie_dlya_uchenika.pd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B24D13-BB14-4375-B949-757756749E0D}"/>
              </a:ext>
            </a:extLst>
          </p:cNvPr>
          <p:cNvSpPr txBox="1"/>
          <p:nvPr/>
        </p:nvSpPr>
        <p:spPr>
          <a:xfrm>
            <a:off x="4191610" y="4206241"/>
            <a:ext cx="3372975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учитель математики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квалификационной категории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Школа № 1516 г. Москвы </a:t>
            </a:r>
          </a:p>
          <a:p>
            <a:r>
              <a:rPr lang="ru-RU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Редникина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Эльвира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</a:t>
            </a:r>
          </a:p>
          <a:p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2023-2024 учебный год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97F1CC-52C8-4CAF-9615-5CD1E7A5D2DC}"/>
              </a:ext>
            </a:extLst>
          </p:cNvPr>
          <p:cNvSpPr txBox="1"/>
          <p:nvPr/>
        </p:nvSpPr>
        <p:spPr>
          <a:xfrm>
            <a:off x="1206227" y="994867"/>
            <a:ext cx="631775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ГРАМОТНОСТЬ.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 КЛАСС)</a:t>
            </a:r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«БИБЛИОТЕКА»</a:t>
            </a:r>
          </a:p>
        </p:txBody>
      </p:sp>
    </p:spTree>
    <p:extLst>
      <p:ext uri="{BB962C8B-B14F-4D97-AF65-F5344CB8AC3E}">
        <p14:creationId xmlns:p14="http://schemas.microsoft.com/office/powerpoint/2010/main" val="4275266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1E6581-ED1D-4FEC-AA2A-B6A32B8E6541}"/>
              </a:ext>
            </a:extLst>
          </p:cNvPr>
          <p:cNvSpPr txBox="1"/>
          <p:nvPr/>
        </p:nvSpPr>
        <p:spPr>
          <a:xfrm>
            <a:off x="819150" y="514350"/>
            <a:ext cx="745807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3.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школьную библиотеку привезли новые учебники по геометрии для 7, 8, 9 классов по 120 штук для каждой параллели классов. Все книги одинаковы по размеру.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книжном шкафу 7 полок, на каждой полке помещается 20 учебников.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шкафов можно полностью заполнить новыми учебниками? 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2DDC046-6ADD-468A-9B34-11AF460597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0" b="9726"/>
          <a:stretch/>
        </p:blipFill>
        <p:spPr bwMode="auto">
          <a:xfrm>
            <a:off x="2528887" y="3743325"/>
            <a:ext cx="4086226" cy="25050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666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E8E563-71CC-4A78-B501-3670C41BE351}"/>
              </a:ext>
            </a:extLst>
          </p:cNvPr>
          <p:cNvSpPr txBox="1"/>
          <p:nvPr/>
        </p:nvSpPr>
        <p:spPr>
          <a:xfrm>
            <a:off x="678655" y="566678"/>
            <a:ext cx="799861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4.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школьную библиотеку привезли учебники: 60 по математике; 24 по географии; 48 по биологии.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наибольшее количество комплектов можно составить из этих книг так, чтобы в каждом было одинаковое количество книг по математике, географии и биологии.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сколько книг будет в каждом комплекте?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256DFCB-CCE4-461E-972B-3D48641515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0" b="9726"/>
          <a:stretch/>
        </p:blipFill>
        <p:spPr bwMode="auto">
          <a:xfrm>
            <a:off x="2433637" y="3676650"/>
            <a:ext cx="4086226" cy="25050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407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7DE78E-0BBC-415B-9DA5-2A78CF017DAE}"/>
              </a:ext>
            </a:extLst>
          </p:cNvPr>
          <p:cNvSpPr txBox="1"/>
          <p:nvPr/>
        </p:nvSpPr>
        <p:spPr>
          <a:xfrm>
            <a:off x="773905" y="566678"/>
            <a:ext cx="7655719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5. 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полке стоят 7 детективов и 8 романов. Выберите верные утверждения и запишите их номера без пробелов, запятых или других дополнительных символов. </a:t>
            </a:r>
          </a:p>
          <a:p>
            <a:pPr marL="457200" indent="-457200">
              <a:buAutoNum type="arabicParenR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любых 7 книг обязательно будет хотя бы один роман. </a:t>
            </a:r>
          </a:p>
          <a:p>
            <a:pPr marL="457200" indent="-457200">
              <a:buAutoNum type="arabicParenR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Среди любых 9 книг обязательно найдётся 3 романа.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Если взять 5 книг, то все они могут оказаться детективами.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Среди любых 10 книг обязательно найдётся 2 романа. </a:t>
            </a:r>
          </a:p>
        </p:txBody>
      </p:sp>
    </p:spTree>
    <p:extLst>
      <p:ext uri="{BB962C8B-B14F-4D97-AF65-F5344CB8AC3E}">
        <p14:creationId xmlns:p14="http://schemas.microsoft.com/office/powerpoint/2010/main" val="2954890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5915AF-3220-47BF-9683-31E8D49910A2}"/>
              </a:ext>
            </a:extLst>
          </p:cNvPr>
          <p:cNvSpPr txBox="1"/>
          <p:nvPr/>
        </p:nvSpPr>
        <p:spPr>
          <a:xfrm>
            <a:off x="583405" y="685711"/>
            <a:ext cx="794146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6. </a:t>
            </a: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записи номеров страниц в детской книжке было использовано 177 цифр (страницы нумеруются с первой).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страниц в книжке? Запиши решение и ответ.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5B2CAD5-76E4-465A-BB38-136EB0EDFA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0" b="9726"/>
          <a:stretch/>
        </p:blipFill>
        <p:spPr bwMode="auto">
          <a:xfrm>
            <a:off x="2203081" y="3429001"/>
            <a:ext cx="4288207" cy="26289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398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E2BCC7-A5E9-4E40-BD5A-B251DFF6AA47}"/>
              </a:ext>
            </a:extLst>
          </p:cNvPr>
          <p:cNvSpPr txBox="1"/>
          <p:nvPr/>
        </p:nvSpPr>
        <p:spPr>
          <a:xfrm>
            <a:off x="783431" y="634990"/>
            <a:ext cx="7474744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7.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из 35 шестиклассников является читателем, по крайней мере, одной из двух библиотек: школьной и районной. Из них 25 человек берут книги в школьной библиотеке, 20 - в районной.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Сколько шестиклассников: </a:t>
            </a:r>
          </a:p>
          <a:p>
            <a:pPr marL="457200" indent="-457200">
              <a:buAutoNum type="arabicParenR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читателями обеих библиотек;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не являются читателями районной библиотеки;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не являются читателями школьной библиотеки;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являются читателями только районной библиотеки; 5) являются читателями только школьной библиотеки?</a:t>
            </a:r>
          </a:p>
        </p:txBody>
      </p:sp>
    </p:spTree>
    <p:extLst>
      <p:ext uri="{BB962C8B-B14F-4D97-AF65-F5344CB8AC3E}">
        <p14:creationId xmlns:p14="http://schemas.microsoft.com/office/powerpoint/2010/main" val="3056003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5E8B9B-1D53-43B5-8BEB-80D90E3AF053}"/>
              </a:ext>
            </a:extLst>
          </p:cNvPr>
          <p:cNvSpPr txBox="1"/>
          <p:nvPr/>
        </p:nvSpPr>
        <p:spPr>
          <a:xfrm>
            <a:off x="665379" y="1217097"/>
            <a:ext cx="7686675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https://imc-svg.ru/images/2022DOWNLOAD/Mat_gramotnost_6_kl_Posobie_dlya_uchenika.pdf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05662D-241D-4807-816C-B854F4C1B929}"/>
              </a:ext>
            </a:extLst>
          </p:cNvPr>
          <p:cNvSpPr txBox="1"/>
          <p:nvPr/>
        </p:nvSpPr>
        <p:spPr>
          <a:xfrm>
            <a:off x="665379" y="1677631"/>
            <a:ext cx="76866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2)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https://shkolaalgoritmuspexadubovoe-r31.gosweb.gosuslugi.ru/netcat_files/174/2929/Sbornik_zadach_po_formirovaniyu_matematicheskoy_gramotnosti_na_urokah_i_vo_vneurochnoy_deyatel_nosti_v_5_6_klassah.pdf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DA1770-9A63-4CAC-95E0-7516D3F231C9}"/>
              </a:ext>
            </a:extLst>
          </p:cNvPr>
          <p:cNvSpPr txBox="1"/>
          <p:nvPr/>
        </p:nvSpPr>
        <p:spPr>
          <a:xfrm>
            <a:off x="3116275" y="710396"/>
            <a:ext cx="2540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- РЕСУРСЫ</a:t>
            </a:r>
          </a:p>
        </p:txBody>
      </p:sp>
    </p:spTree>
    <p:extLst>
      <p:ext uri="{BB962C8B-B14F-4D97-AF65-F5344CB8AC3E}">
        <p14:creationId xmlns:p14="http://schemas.microsoft.com/office/powerpoint/2010/main" val="1086753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5F4E65-04FD-4404-89F0-4F116A9D98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091" t="45147" r="27406" b="29658"/>
          <a:stretch/>
        </p:blipFill>
        <p:spPr>
          <a:xfrm>
            <a:off x="0" y="-11400"/>
            <a:ext cx="9144000" cy="68807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09267F-2A16-4941-A518-BA57CD4E1BB0}"/>
              </a:ext>
            </a:extLst>
          </p:cNvPr>
          <p:cNvSpPr txBox="1"/>
          <p:nvPr/>
        </p:nvSpPr>
        <p:spPr>
          <a:xfrm>
            <a:off x="3479331" y="70424"/>
            <a:ext cx="317864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dirty="0"/>
              <a:t>БИБЛИОТЕКА</a:t>
            </a:r>
          </a:p>
        </p:txBody>
      </p:sp>
    </p:spTree>
    <p:extLst>
      <p:ext uri="{BB962C8B-B14F-4D97-AF65-F5344CB8AC3E}">
        <p14:creationId xmlns:p14="http://schemas.microsoft.com/office/powerpoint/2010/main" val="1930340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7779834-7877-4529-9D14-D63EABE8F9FB}"/>
              </a:ext>
            </a:extLst>
          </p:cNvPr>
          <p:cNvSpPr txBox="1"/>
          <p:nvPr/>
        </p:nvSpPr>
        <p:spPr>
          <a:xfrm>
            <a:off x="1117396" y="619868"/>
            <a:ext cx="736092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– формирование  математической грамотности, обеспечивающую способность формулировать, применять и интерпретировать математику в разнообразных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практических ситуациях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2F1F9B-6FBD-4F3C-A545-725074F8519F}"/>
              </a:ext>
            </a:extLst>
          </p:cNvPr>
          <p:cNvSpPr txBox="1"/>
          <p:nvPr/>
        </p:nvSpPr>
        <p:spPr>
          <a:xfrm>
            <a:off x="738835" y="1887275"/>
            <a:ext cx="7578547" cy="2797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endParaRPr lang="ru-RU" sz="1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-р</a:t>
            </a:r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аспознавать, формулировать и решать проблемы, возникающие в окружающей действительности с помощью математического аппарата школьного курса математики;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endParaRPr lang="ru-RU" sz="1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-ф</a:t>
            </a:r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ормулировать и записывать результаты решения и давать им интерпретацию в контексте поставленной проблемы;</a:t>
            </a:r>
          </a:p>
          <a:p>
            <a:pPr lvl="0" algn="just">
              <a:lnSpc>
                <a:spcPct val="115000"/>
              </a:lnSpc>
            </a:pPr>
            <a:endParaRPr lang="ru-RU" sz="1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-р</a:t>
            </a:r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азвивать социальную компетентность учащихся, используя социальный контекст для постановки и решения различных проблем личностного, общественного, профессионального  и научного характера.</a:t>
            </a:r>
          </a:p>
        </p:txBody>
      </p:sp>
    </p:spTree>
    <p:extLst>
      <p:ext uri="{BB962C8B-B14F-4D97-AF65-F5344CB8AC3E}">
        <p14:creationId xmlns:p14="http://schemas.microsoft.com/office/powerpoint/2010/main" val="794653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09325B-BF04-4114-A8BB-61737EC090FA}"/>
              </a:ext>
            </a:extLst>
          </p:cNvPr>
          <p:cNvSpPr txBox="1"/>
          <p:nvPr/>
        </p:nvSpPr>
        <p:spPr>
          <a:xfrm>
            <a:off x="672998" y="771525"/>
            <a:ext cx="84710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</a:t>
            </a:r>
          </a:p>
          <a:p>
            <a:pPr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(греч.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βλίον «книга» + θήκη «хранилище») - учреждение, собирающее и осуществляющее хранение произведений печати и письменности для общественного пользования, а также ведущее справочно-библиографическую работу.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D95CCD-2577-4A97-A78B-DF9DECE0A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819" y="3079849"/>
            <a:ext cx="4789359" cy="3192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85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15C2B5-31C8-4948-9965-94988BF0226B}"/>
              </a:ext>
            </a:extLst>
          </p:cNvPr>
          <p:cNvSpPr txBox="1"/>
          <p:nvPr/>
        </p:nvSpPr>
        <p:spPr>
          <a:xfrm>
            <a:off x="714375" y="38100"/>
            <a:ext cx="8305799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ЖАНРЫ БИБЛИОТЕКИ: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военное дело,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деловая литература,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детективы и триллеры,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документальная литература,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драматургия,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 и дизайн,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компьютеры и Интернет,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литература для детей,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поэзия,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приключения,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проза,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справочная литература,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учебники и пособия,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фантастика.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6BDDE9A3-4096-48E8-BDCD-D98FB1E345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5ECCCD-E3C0-4273-824B-9519ACCFF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951" y="633591"/>
            <a:ext cx="3917674" cy="29382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4636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8CEF44-C212-4097-96CC-E36FF662D95C}"/>
              </a:ext>
            </a:extLst>
          </p:cNvPr>
          <p:cNvSpPr txBox="1"/>
          <p:nvPr/>
        </p:nvSpPr>
        <p:spPr>
          <a:xfrm>
            <a:off x="838200" y="695325"/>
            <a:ext cx="740092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понедельник библиотеку посетили 35 школьников, во вторник 17 школьников, в среду и в четверг по 25 школьников, в пятницу – 38 школьников, а в субботу – 12 школьников.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Построить график посещаемости библиотеки школьниками в течение недели.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8573B70-301F-40BC-AC76-8537A866E9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3" t="3672" r="-7203" b="2072"/>
          <a:stretch/>
        </p:blipFill>
        <p:spPr bwMode="auto">
          <a:xfrm>
            <a:off x="2769666" y="3742313"/>
            <a:ext cx="3537991" cy="2501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366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9A1FD26-F155-444B-8C74-60C56C963F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6483984"/>
              </p:ext>
            </p:extLst>
          </p:nvPr>
        </p:nvGraphicFramePr>
        <p:xfrm>
          <a:off x="142875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1711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336131-1198-4175-8C1A-BF4DA3519F24}"/>
              </a:ext>
            </a:extLst>
          </p:cNvPr>
          <p:cNvSpPr txBox="1"/>
          <p:nvPr/>
        </p:nvSpPr>
        <p:spPr>
          <a:xfrm>
            <a:off x="628650" y="547985"/>
            <a:ext cx="851535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2.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Построить диаграмму жанров школьной библиотеки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7C445F9F-B783-4BC0-BFAA-2ABCA350E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956284"/>
              </p:ext>
            </p:extLst>
          </p:nvPr>
        </p:nvGraphicFramePr>
        <p:xfrm>
          <a:off x="838199" y="1875727"/>
          <a:ext cx="7467601" cy="2086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300">
                  <a:extLst>
                    <a:ext uri="{9D8B030D-6E8A-4147-A177-3AD203B41FA5}">
                      <a16:colId xmlns:a16="http://schemas.microsoft.com/office/drawing/2014/main" val="3020900378"/>
                    </a:ext>
                  </a:extLst>
                </a:gridCol>
                <a:gridCol w="844551">
                  <a:extLst>
                    <a:ext uri="{9D8B030D-6E8A-4147-A177-3AD203B41FA5}">
                      <a16:colId xmlns:a16="http://schemas.microsoft.com/office/drawing/2014/main" val="3635201405"/>
                    </a:ext>
                  </a:extLst>
                </a:gridCol>
                <a:gridCol w="995681">
                  <a:extLst>
                    <a:ext uri="{9D8B030D-6E8A-4147-A177-3AD203B41FA5}">
                      <a16:colId xmlns:a16="http://schemas.microsoft.com/office/drawing/2014/main" val="1861044855"/>
                    </a:ext>
                  </a:extLst>
                </a:gridCol>
                <a:gridCol w="1194224">
                  <a:extLst>
                    <a:ext uri="{9D8B030D-6E8A-4147-A177-3AD203B41FA5}">
                      <a16:colId xmlns:a16="http://schemas.microsoft.com/office/drawing/2014/main" val="3425110682"/>
                    </a:ext>
                  </a:extLst>
                </a:gridCol>
                <a:gridCol w="936414">
                  <a:extLst>
                    <a:ext uri="{9D8B030D-6E8A-4147-A177-3AD203B41FA5}">
                      <a16:colId xmlns:a16="http://schemas.microsoft.com/office/drawing/2014/main" val="84741025"/>
                    </a:ext>
                  </a:extLst>
                </a:gridCol>
                <a:gridCol w="758612">
                  <a:extLst>
                    <a:ext uri="{9D8B030D-6E8A-4147-A177-3AD203B41FA5}">
                      <a16:colId xmlns:a16="http://schemas.microsoft.com/office/drawing/2014/main" val="868322139"/>
                    </a:ext>
                  </a:extLst>
                </a:gridCol>
                <a:gridCol w="906780">
                  <a:extLst>
                    <a:ext uri="{9D8B030D-6E8A-4147-A177-3AD203B41FA5}">
                      <a16:colId xmlns:a16="http://schemas.microsoft.com/office/drawing/2014/main" val="1085285529"/>
                    </a:ext>
                  </a:extLst>
                </a:gridCol>
                <a:gridCol w="1209039">
                  <a:extLst>
                    <a:ext uri="{9D8B030D-6E8A-4147-A177-3AD203B41FA5}">
                      <a16:colId xmlns:a16="http://schemas.microsoft.com/office/drawing/2014/main" val="3366611728"/>
                    </a:ext>
                  </a:extLst>
                </a:gridCol>
              </a:tblGrid>
              <a:tr h="1050330"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Жанр</a:t>
                      </a:r>
                    </a:p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Военное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дело</a:t>
                      </a:r>
                    </a:p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Искусство</a:t>
                      </a:r>
                    </a:p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Детская</a:t>
                      </a:r>
                    </a:p>
                    <a:p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</a:p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Поэзия</a:t>
                      </a:r>
                    </a:p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Проза</a:t>
                      </a:r>
                    </a:p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Техника</a:t>
                      </a:r>
                    </a:p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Фантастика</a:t>
                      </a:r>
                    </a:p>
                    <a:p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vert="vert27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783245"/>
                  </a:ext>
                </a:extLst>
              </a:tr>
              <a:tr h="1036343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книг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vert="vert27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40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6401613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A8C6EC-D306-4B10-94AB-5D509FA46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188" y="3781425"/>
            <a:ext cx="369404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82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86BDECAE-A8F2-41F8-8262-FCB3C69FBB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7669587"/>
              </p:ext>
            </p:extLst>
          </p:nvPr>
        </p:nvGraphicFramePr>
        <p:xfrm>
          <a:off x="1290414" y="1809750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3BE346-4C09-496C-A71B-870D887C0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076" y="804550"/>
            <a:ext cx="2172168" cy="14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725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165</TotalTime>
  <Words>646</Words>
  <Application>Microsoft Office PowerPoint</Application>
  <PresentationFormat>Экран (4:3)</PresentationFormat>
  <Paragraphs>99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Garamond</vt:lpstr>
      <vt:lpstr>Times New Roman</vt:lpstr>
      <vt:lpstr>Wingdings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34</cp:revision>
  <dcterms:created xsi:type="dcterms:W3CDTF">2024-05-05T17:59:06Z</dcterms:created>
  <dcterms:modified xsi:type="dcterms:W3CDTF">2024-05-07T18:51:13Z</dcterms:modified>
</cp:coreProperties>
</file>